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5113000" cy="21374100"/>
  <p:notesSz cx="6858000" cy="9144000"/>
  <p:embeddedFontLst>
    <p:embeddedFont>
      <p:font typeface="Glacial Indifference" panose="020B0604020202020204" charset="0"/>
      <p:regular r:id="rId3"/>
    </p:embeddedFont>
    <p:embeddedFont>
      <p:font typeface="Glacial Indifference Bold" panose="020B0604020202020204"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4" d="100"/>
          <a:sy n="34" d="100"/>
        </p:scale>
        <p:origin x="32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font" Target="fonts/font1.fntdata"/><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AF5"/>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tretch>
            <a:fillRect/>
          </a:stretch>
        </p:blipFill>
        <p:spPr>
          <a:xfrm>
            <a:off x="7708803" y="8423409"/>
            <a:ext cx="3456034" cy="3171497"/>
          </a:xfrm>
          <a:prstGeom prst="rect">
            <a:avLst/>
          </a:prstGeom>
        </p:spPr>
      </p:pic>
      <p:pic>
        <p:nvPicPr>
          <p:cNvPr id="3" name="Picture 3"/>
          <p:cNvPicPr>
            <a:picLocks noChangeAspect="1"/>
          </p:cNvPicPr>
          <p:nvPr/>
        </p:nvPicPr>
        <p:blipFill>
          <a:blip r:embed="rId3"/>
          <a:stretch>
            <a:fillRect/>
          </a:stretch>
        </p:blipFill>
        <p:spPr>
          <a:xfrm>
            <a:off x="11190590" y="8220858"/>
            <a:ext cx="3242163" cy="3366595"/>
          </a:xfrm>
          <a:prstGeom prst="rect">
            <a:avLst/>
          </a:prstGeom>
        </p:spPr>
      </p:pic>
      <p:grpSp>
        <p:nvGrpSpPr>
          <p:cNvPr id="4" name="Group 4"/>
          <p:cNvGrpSpPr/>
          <p:nvPr/>
        </p:nvGrpSpPr>
        <p:grpSpPr>
          <a:xfrm>
            <a:off x="7197609" y="19167927"/>
            <a:ext cx="7922391" cy="2216073"/>
            <a:chOff x="0" y="0"/>
            <a:chExt cx="1419603" cy="397095"/>
          </a:xfrm>
        </p:grpSpPr>
        <p:sp>
          <p:nvSpPr>
            <p:cNvPr id="5" name="Freeform 5"/>
            <p:cNvSpPr/>
            <p:nvPr/>
          </p:nvSpPr>
          <p:spPr>
            <a:xfrm>
              <a:off x="0" y="0"/>
              <a:ext cx="1419603" cy="397095"/>
            </a:xfrm>
            <a:custGeom>
              <a:avLst/>
              <a:gdLst/>
              <a:ahLst/>
              <a:cxnLst/>
              <a:rect l="l" t="t" r="r" b="b"/>
              <a:pathLst>
                <a:path w="1419603" h="397095">
                  <a:moveTo>
                    <a:pt x="0" y="0"/>
                  </a:moveTo>
                  <a:lnTo>
                    <a:pt x="1419603" y="0"/>
                  </a:lnTo>
                  <a:lnTo>
                    <a:pt x="1419603" y="397095"/>
                  </a:lnTo>
                  <a:lnTo>
                    <a:pt x="0" y="397095"/>
                  </a:lnTo>
                  <a:close/>
                </a:path>
              </a:pathLst>
            </a:custGeom>
            <a:solidFill>
              <a:srgbClr val="004AAD"/>
            </a:solidFill>
          </p:spPr>
        </p:sp>
        <p:sp>
          <p:nvSpPr>
            <p:cNvPr id="6" name="TextBox 6"/>
            <p:cNvSpPr txBox="1"/>
            <p:nvPr/>
          </p:nvSpPr>
          <p:spPr>
            <a:xfrm>
              <a:off x="0" y="-57150"/>
              <a:ext cx="1419603" cy="454245"/>
            </a:xfrm>
            <a:prstGeom prst="rect">
              <a:avLst/>
            </a:prstGeom>
          </p:spPr>
          <p:txBody>
            <a:bodyPr lIns="50800" tIns="50800" rIns="50800" bIns="50800" rtlCol="0" anchor="ctr"/>
            <a:lstStyle/>
            <a:p>
              <a:pPr algn="ctr">
                <a:lnSpc>
                  <a:spcPts val="3212"/>
                </a:lnSpc>
              </a:pPr>
              <a:endParaRPr/>
            </a:p>
          </p:txBody>
        </p:sp>
      </p:grpSp>
      <p:grpSp>
        <p:nvGrpSpPr>
          <p:cNvPr id="7" name="Group 7"/>
          <p:cNvGrpSpPr/>
          <p:nvPr/>
        </p:nvGrpSpPr>
        <p:grpSpPr>
          <a:xfrm>
            <a:off x="0" y="19167927"/>
            <a:ext cx="7197609" cy="2216073"/>
            <a:chOff x="0" y="0"/>
            <a:chExt cx="1289730" cy="397095"/>
          </a:xfrm>
        </p:grpSpPr>
        <p:sp>
          <p:nvSpPr>
            <p:cNvPr id="8" name="Freeform 8"/>
            <p:cNvSpPr/>
            <p:nvPr/>
          </p:nvSpPr>
          <p:spPr>
            <a:xfrm>
              <a:off x="0" y="0"/>
              <a:ext cx="1289730" cy="397095"/>
            </a:xfrm>
            <a:custGeom>
              <a:avLst/>
              <a:gdLst/>
              <a:ahLst/>
              <a:cxnLst/>
              <a:rect l="l" t="t" r="r" b="b"/>
              <a:pathLst>
                <a:path w="1289730" h="397095">
                  <a:moveTo>
                    <a:pt x="0" y="0"/>
                  </a:moveTo>
                  <a:lnTo>
                    <a:pt x="1289730" y="0"/>
                  </a:lnTo>
                  <a:lnTo>
                    <a:pt x="1289730" y="397095"/>
                  </a:lnTo>
                  <a:lnTo>
                    <a:pt x="0" y="397095"/>
                  </a:lnTo>
                  <a:close/>
                </a:path>
              </a:pathLst>
            </a:custGeom>
            <a:gradFill rotWithShape="1">
              <a:gsLst>
                <a:gs pos="0">
                  <a:srgbClr val="FFF7AD">
                    <a:alpha val="50000"/>
                  </a:srgbClr>
                </a:gs>
                <a:gs pos="100000">
                  <a:srgbClr val="FFA9F9">
                    <a:alpha val="50000"/>
                  </a:srgbClr>
                </a:gs>
              </a:gsLst>
              <a:lin ang="0"/>
            </a:gradFill>
          </p:spPr>
        </p:sp>
        <p:sp>
          <p:nvSpPr>
            <p:cNvPr id="9" name="TextBox 9"/>
            <p:cNvSpPr txBox="1"/>
            <p:nvPr/>
          </p:nvSpPr>
          <p:spPr>
            <a:xfrm>
              <a:off x="0" y="-57150"/>
              <a:ext cx="1289730" cy="454245"/>
            </a:xfrm>
            <a:prstGeom prst="rect">
              <a:avLst/>
            </a:prstGeom>
          </p:spPr>
          <p:txBody>
            <a:bodyPr lIns="50800" tIns="50800" rIns="50800" bIns="50800" rtlCol="0" anchor="ctr"/>
            <a:lstStyle/>
            <a:p>
              <a:pPr algn="ctr">
                <a:lnSpc>
                  <a:spcPts val="3212"/>
                </a:lnSpc>
              </a:pPr>
              <a:endParaRPr/>
            </a:p>
          </p:txBody>
        </p:sp>
      </p:grpSp>
      <p:grpSp>
        <p:nvGrpSpPr>
          <p:cNvPr id="19" name="Group 19"/>
          <p:cNvGrpSpPr/>
          <p:nvPr/>
        </p:nvGrpSpPr>
        <p:grpSpPr>
          <a:xfrm>
            <a:off x="0" y="-34632"/>
            <a:ext cx="15120000" cy="3436631"/>
            <a:chOff x="0" y="0"/>
            <a:chExt cx="2709333" cy="615805"/>
          </a:xfrm>
        </p:grpSpPr>
        <p:sp>
          <p:nvSpPr>
            <p:cNvPr id="20" name="Freeform 20"/>
            <p:cNvSpPr/>
            <p:nvPr/>
          </p:nvSpPr>
          <p:spPr>
            <a:xfrm>
              <a:off x="0" y="0"/>
              <a:ext cx="2709333" cy="615805"/>
            </a:xfrm>
            <a:custGeom>
              <a:avLst/>
              <a:gdLst/>
              <a:ahLst/>
              <a:cxnLst/>
              <a:rect l="l" t="t" r="r" b="b"/>
              <a:pathLst>
                <a:path w="2709333" h="615805">
                  <a:moveTo>
                    <a:pt x="0" y="0"/>
                  </a:moveTo>
                  <a:lnTo>
                    <a:pt x="2709333" y="0"/>
                  </a:lnTo>
                  <a:lnTo>
                    <a:pt x="2709333" y="615805"/>
                  </a:lnTo>
                  <a:lnTo>
                    <a:pt x="0" y="615805"/>
                  </a:lnTo>
                  <a:close/>
                </a:path>
              </a:pathLst>
            </a:custGeom>
            <a:solidFill>
              <a:srgbClr val="C80404"/>
            </a:solidFill>
          </p:spPr>
        </p:sp>
        <p:sp>
          <p:nvSpPr>
            <p:cNvPr id="21" name="TextBox 21"/>
            <p:cNvSpPr txBox="1"/>
            <p:nvPr/>
          </p:nvSpPr>
          <p:spPr>
            <a:xfrm>
              <a:off x="0" y="-57150"/>
              <a:ext cx="2709333" cy="672955"/>
            </a:xfrm>
            <a:prstGeom prst="rect">
              <a:avLst/>
            </a:prstGeom>
          </p:spPr>
          <p:txBody>
            <a:bodyPr lIns="50800" tIns="50800" rIns="50800" bIns="50800" rtlCol="0" anchor="ctr"/>
            <a:lstStyle/>
            <a:p>
              <a:pPr algn="ctr">
                <a:lnSpc>
                  <a:spcPts val="3212"/>
                </a:lnSpc>
              </a:pPr>
              <a:endParaRPr/>
            </a:p>
          </p:txBody>
        </p:sp>
      </p:grpSp>
      <p:sp>
        <p:nvSpPr>
          <p:cNvPr id="22" name="TextBox 22"/>
          <p:cNvSpPr txBox="1"/>
          <p:nvPr/>
        </p:nvSpPr>
        <p:spPr>
          <a:xfrm>
            <a:off x="719350" y="937829"/>
            <a:ext cx="13648169" cy="696195"/>
          </a:xfrm>
          <a:prstGeom prst="rect">
            <a:avLst/>
          </a:prstGeom>
        </p:spPr>
        <p:txBody>
          <a:bodyPr lIns="0" tIns="0" rIns="0" bIns="0" rtlCol="0" anchor="t">
            <a:spAutoFit/>
          </a:bodyPr>
          <a:lstStyle/>
          <a:p>
            <a:pPr algn="ctr">
              <a:lnSpc>
                <a:spcPts val="5219"/>
              </a:lnSpc>
            </a:pPr>
            <a:r>
              <a:rPr lang="en-US" sz="5167" b="1">
                <a:solidFill>
                  <a:srgbClr val="FFFFFF"/>
                </a:solidFill>
                <a:latin typeface="Glacial Indifference Bold"/>
                <a:ea typeface="Glacial Indifference Bold"/>
                <a:cs typeface="Glacial Indifference Bold"/>
                <a:sym typeface="Glacial Indifference Bold"/>
              </a:rPr>
              <a:t>TITLE OF THE ACADEMIC RESEARCH POSTER</a:t>
            </a:r>
          </a:p>
        </p:txBody>
      </p:sp>
      <p:grpSp>
        <p:nvGrpSpPr>
          <p:cNvPr id="23" name="Group 23"/>
          <p:cNvGrpSpPr/>
          <p:nvPr/>
        </p:nvGrpSpPr>
        <p:grpSpPr>
          <a:xfrm>
            <a:off x="1512000" y="1936231"/>
            <a:ext cx="5685609" cy="1010567"/>
            <a:chOff x="0" y="0"/>
            <a:chExt cx="7580812" cy="1347423"/>
          </a:xfrm>
        </p:grpSpPr>
        <p:sp>
          <p:nvSpPr>
            <p:cNvPr id="24" name="TextBox 24"/>
            <p:cNvSpPr txBox="1"/>
            <p:nvPr/>
          </p:nvSpPr>
          <p:spPr>
            <a:xfrm>
              <a:off x="0" y="478096"/>
              <a:ext cx="7580812" cy="869326"/>
            </a:xfrm>
            <a:prstGeom prst="rect">
              <a:avLst/>
            </a:prstGeom>
          </p:spPr>
          <p:txBody>
            <a:bodyPr lIns="0" tIns="0" rIns="0" bIns="0" rtlCol="0" anchor="t">
              <a:spAutoFit/>
            </a:bodyPr>
            <a:lstStyle/>
            <a:p>
              <a:pPr algn="l">
                <a:lnSpc>
                  <a:spcPts val="2523"/>
                </a:lnSpc>
              </a:pPr>
              <a:r>
                <a:rPr lang="en-US" sz="2294">
                  <a:solidFill>
                    <a:srgbClr val="FFFFFF"/>
                  </a:solidFill>
                  <a:latin typeface="Glacial Indifference"/>
                  <a:ea typeface="Glacial Indifference"/>
                  <a:cs typeface="Glacial Indifference"/>
                  <a:sym typeface="Glacial Indifference"/>
                </a:rPr>
                <a:t>List the full names and titles of the research authors from the studies.</a:t>
              </a:r>
            </a:p>
          </p:txBody>
        </p:sp>
        <p:sp>
          <p:nvSpPr>
            <p:cNvPr id="25" name="TextBox 25"/>
            <p:cNvSpPr txBox="1"/>
            <p:nvPr/>
          </p:nvSpPr>
          <p:spPr>
            <a:xfrm>
              <a:off x="0" y="-57150"/>
              <a:ext cx="5047569" cy="516114"/>
            </a:xfrm>
            <a:prstGeom prst="rect">
              <a:avLst/>
            </a:prstGeom>
          </p:spPr>
          <p:txBody>
            <a:bodyPr lIns="0" tIns="0" rIns="0" bIns="0" rtlCol="0" anchor="t">
              <a:spAutoFit/>
            </a:bodyPr>
            <a:lstStyle/>
            <a:p>
              <a:pPr algn="l">
                <a:lnSpc>
                  <a:spcPts val="3212"/>
                </a:lnSpc>
              </a:pPr>
              <a:r>
                <a:rPr lang="en-US" sz="2294" dirty="0">
                  <a:solidFill>
                    <a:srgbClr val="F6CB48"/>
                  </a:solidFill>
                  <a:latin typeface="Glacial Indifference"/>
                  <a:ea typeface="Glacial Indifference"/>
                  <a:cs typeface="Glacial Indifference"/>
                  <a:sym typeface="Glacial Indifference"/>
                </a:rPr>
                <a:t>Authors</a:t>
              </a:r>
            </a:p>
          </p:txBody>
        </p:sp>
      </p:grpSp>
      <p:grpSp>
        <p:nvGrpSpPr>
          <p:cNvPr id="26" name="Group 26"/>
          <p:cNvGrpSpPr/>
          <p:nvPr/>
        </p:nvGrpSpPr>
        <p:grpSpPr>
          <a:xfrm>
            <a:off x="8743200" y="1778731"/>
            <a:ext cx="5685609" cy="1325567"/>
            <a:chOff x="0" y="0"/>
            <a:chExt cx="7580812" cy="1767423"/>
          </a:xfrm>
        </p:grpSpPr>
        <p:sp>
          <p:nvSpPr>
            <p:cNvPr id="27" name="TextBox 27"/>
            <p:cNvSpPr txBox="1"/>
            <p:nvPr/>
          </p:nvSpPr>
          <p:spPr>
            <a:xfrm>
              <a:off x="0" y="478096"/>
              <a:ext cx="7580812" cy="1289326"/>
            </a:xfrm>
            <a:prstGeom prst="rect">
              <a:avLst/>
            </a:prstGeom>
          </p:spPr>
          <p:txBody>
            <a:bodyPr lIns="0" tIns="0" rIns="0" bIns="0" rtlCol="0" anchor="t">
              <a:spAutoFit/>
            </a:bodyPr>
            <a:lstStyle/>
            <a:p>
              <a:pPr algn="l">
                <a:lnSpc>
                  <a:spcPts val="2523"/>
                </a:lnSpc>
              </a:pPr>
              <a:r>
                <a:rPr lang="en-US" sz="2294" dirty="0">
                  <a:solidFill>
                    <a:srgbClr val="FFFFFF"/>
                  </a:solidFill>
                  <a:latin typeface="Glacial Indifference"/>
                  <a:ea typeface="Glacial Indifference"/>
                  <a:cs typeface="Glacial Indifference"/>
                  <a:sym typeface="Glacial Indifference"/>
                </a:rPr>
                <a:t>List the universities, organizations, and institutions where the research was conducted.</a:t>
              </a:r>
            </a:p>
          </p:txBody>
        </p:sp>
        <p:sp>
          <p:nvSpPr>
            <p:cNvPr id="28" name="TextBox 28"/>
            <p:cNvSpPr txBox="1"/>
            <p:nvPr/>
          </p:nvSpPr>
          <p:spPr>
            <a:xfrm>
              <a:off x="0" y="-57150"/>
              <a:ext cx="5047569" cy="516114"/>
            </a:xfrm>
            <a:prstGeom prst="rect">
              <a:avLst/>
            </a:prstGeom>
          </p:spPr>
          <p:txBody>
            <a:bodyPr lIns="0" tIns="0" rIns="0" bIns="0" rtlCol="0" anchor="t">
              <a:spAutoFit/>
            </a:bodyPr>
            <a:lstStyle/>
            <a:p>
              <a:pPr algn="l">
                <a:lnSpc>
                  <a:spcPts val="3212"/>
                </a:lnSpc>
              </a:pPr>
              <a:r>
                <a:rPr lang="en-US" sz="2294">
                  <a:solidFill>
                    <a:srgbClr val="F6CB48"/>
                  </a:solidFill>
                  <a:latin typeface="Glacial Indifference"/>
                  <a:ea typeface="Glacial Indifference"/>
                  <a:cs typeface="Glacial Indifference"/>
                  <a:sym typeface="Glacial Indifference"/>
                </a:rPr>
                <a:t>Affiliations</a:t>
              </a:r>
            </a:p>
          </p:txBody>
        </p:sp>
      </p:grpSp>
      <p:sp>
        <p:nvSpPr>
          <p:cNvPr id="29" name="TextBox 29"/>
          <p:cNvSpPr txBox="1"/>
          <p:nvPr/>
        </p:nvSpPr>
        <p:spPr>
          <a:xfrm>
            <a:off x="1771181" y="4377543"/>
            <a:ext cx="5151730" cy="1030911"/>
          </a:xfrm>
          <a:prstGeom prst="rect">
            <a:avLst/>
          </a:prstGeom>
        </p:spPr>
        <p:txBody>
          <a:bodyPr lIns="0" tIns="0" rIns="0" bIns="0" rtlCol="0" anchor="t">
            <a:spAutoFit/>
          </a:bodyPr>
          <a:lstStyle/>
          <a:p>
            <a:pPr algn="l">
              <a:lnSpc>
                <a:spcPts val="8359"/>
              </a:lnSpc>
            </a:pPr>
            <a:r>
              <a:rPr lang="en-US" sz="5971" dirty="0">
                <a:solidFill>
                  <a:srgbClr val="2F72B1"/>
                </a:solidFill>
                <a:latin typeface="Glacial Indifference"/>
                <a:ea typeface="Glacial Indifference"/>
                <a:cs typeface="Glacial Indifference"/>
                <a:sym typeface="Glacial Indifference"/>
              </a:rPr>
              <a:t>Introduction</a:t>
            </a:r>
          </a:p>
        </p:txBody>
      </p:sp>
      <p:sp>
        <p:nvSpPr>
          <p:cNvPr id="30" name="TextBox 30"/>
          <p:cNvSpPr txBox="1"/>
          <p:nvPr/>
        </p:nvSpPr>
        <p:spPr>
          <a:xfrm>
            <a:off x="663034" y="5679206"/>
            <a:ext cx="6259878" cy="1594613"/>
          </a:xfrm>
          <a:prstGeom prst="rect">
            <a:avLst/>
          </a:prstGeom>
        </p:spPr>
        <p:txBody>
          <a:bodyPr lIns="0" tIns="0" rIns="0" bIns="0" rtlCol="0" anchor="t">
            <a:spAutoFit/>
          </a:bodyPr>
          <a:lstStyle/>
          <a:p>
            <a:pPr algn="l">
              <a:lnSpc>
                <a:spcPts val="2523"/>
              </a:lnSpc>
            </a:pPr>
            <a:r>
              <a:rPr lang="en-US" sz="2294" dirty="0">
                <a:solidFill>
                  <a:srgbClr val="173A45"/>
                </a:solidFill>
                <a:latin typeface="Glacial Indifference"/>
                <a:ea typeface="Glacial Indifference"/>
                <a:cs typeface="Glacial Indifference"/>
                <a:sym typeface="Glacial Indifference"/>
              </a:rPr>
              <a:t>Use this section to give a brief overview of the research. This may include background information of the topic. How is this research important to the industry? You may include a hypothesis if it is relevant to your research.  </a:t>
            </a:r>
          </a:p>
        </p:txBody>
      </p:sp>
      <p:sp>
        <p:nvSpPr>
          <p:cNvPr id="31" name="TextBox 31"/>
          <p:cNvSpPr txBox="1"/>
          <p:nvPr/>
        </p:nvSpPr>
        <p:spPr>
          <a:xfrm>
            <a:off x="663034" y="4377543"/>
            <a:ext cx="1023174" cy="1030911"/>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01</a:t>
            </a:r>
          </a:p>
        </p:txBody>
      </p:sp>
      <p:sp>
        <p:nvSpPr>
          <p:cNvPr id="32" name="TextBox 32"/>
          <p:cNvSpPr txBox="1"/>
          <p:nvPr/>
        </p:nvSpPr>
        <p:spPr>
          <a:xfrm>
            <a:off x="7689174" y="6884169"/>
            <a:ext cx="6739466" cy="1206373"/>
          </a:xfrm>
          <a:prstGeom prst="rect">
            <a:avLst/>
          </a:prstGeom>
        </p:spPr>
        <p:txBody>
          <a:bodyPr lIns="0" tIns="0" rIns="0" bIns="0" rtlCol="0" anchor="t">
            <a:spAutoFit/>
          </a:bodyPr>
          <a:lstStyle/>
          <a:p>
            <a:pPr marL="495352" lvl="1" indent="-247676" algn="l">
              <a:lnSpc>
                <a:spcPts val="3212"/>
              </a:lnSpc>
              <a:buFont typeface="Arial"/>
              <a:buChar char="•"/>
            </a:pPr>
            <a:r>
              <a:rPr lang="en-US" sz="2294">
                <a:solidFill>
                  <a:srgbClr val="173A45"/>
                </a:solidFill>
                <a:latin typeface="Glacial Indifference"/>
                <a:ea typeface="Glacial Indifference"/>
                <a:cs typeface="Glacial Indifference"/>
                <a:sym typeface="Glacial Indifference"/>
              </a:rPr>
              <a:t>First supporting statement</a:t>
            </a:r>
          </a:p>
          <a:p>
            <a:pPr marL="495352" lvl="1" indent="-247676" algn="l">
              <a:lnSpc>
                <a:spcPts val="3212"/>
              </a:lnSpc>
              <a:buFont typeface="Arial"/>
              <a:buChar char="•"/>
            </a:pPr>
            <a:r>
              <a:rPr lang="en-US" sz="2294">
                <a:solidFill>
                  <a:srgbClr val="173A45"/>
                </a:solidFill>
                <a:latin typeface="Glacial Indifference"/>
                <a:ea typeface="Glacial Indifference"/>
                <a:cs typeface="Glacial Indifference"/>
                <a:sym typeface="Glacial Indifference"/>
              </a:rPr>
              <a:t>Second supporting statement</a:t>
            </a:r>
          </a:p>
          <a:p>
            <a:pPr marL="495352" lvl="1" indent="-247676" algn="l">
              <a:lnSpc>
                <a:spcPts val="3212"/>
              </a:lnSpc>
              <a:buFont typeface="Arial"/>
              <a:buChar char="•"/>
            </a:pPr>
            <a:r>
              <a:rPr lang="en-US" sz="2294">
                <a:solidFill>
                  <a:srgbClr val="173A45"/>
                </a:solidFill>
                <a:latin typeface="Glacial Indifference"/>
                <a:ea typeface="Glacial Indifference"/>
                <a:cs typeface="Glacial Indifference"/>
                <a:sym typeface="Glacial Indifference"/>
              </a:rPr>
              <a:t>Third supporting statement</a:t>
            </a:r>
          </a:p>
        </p:txBody>
      </p:sp>
      <p:sp>
        <p:nvSpPr>
          <p:cNvPr id="33" name="TextBox 33"/>
          <p:cNvSpPr txBox="1"/>
          <p:nvPr/>
        </p:nvSpPr>
        <p:spPr>
          <a:xfrm>
            <a:off x="1840695" y="8095627"/>
            <a:ext cx="5082217" cy="1030908"/>
          </a:xfrm>
          <a:prstGeom prst="rect">
            <a:avLst/>
          </a:prstGeom>
        </p:spPr>
        <p:txBody>
          <a:bodyPr lIns="0" tIns="0" rIns="0" bIns="0" rtlCol="0" anchor="t">
            <a:spAutoFit/>
          </a:bodyPr>
          <a:lstStyle/>
          <a:p>
            <a:pPr algn="l">
              <a:lnSpc>
                <a:spcPts val="8359"/>
              </a:lnSpc>
            </a:pPr>
            <a:r>
              <a:rPr lang="en-US" sz="5971" dirty="0">
                <a:solidFill>
                  <a:srgbClr val="2F72B1"/>
                </a:solidFill>
                <a:latin typeface="Glacial Indifference"/>
                <a:ea typeface="Glacial Indifference"/>
                <a:cs typeface="Glacial Indifference"/>
                <a:sym typeface="Glacial Indifference"/>
              </a:rPr>
              <a:t>Objective</a:t>
            </a:r>
          </a:p>
        </p:txBody>
      </p:sp>
      <p:sp>
        <p:nvSpPr>
          <p:cNvPr id="34" name="TextBox 34"/>
          <p:cNvSpPr txBox="1"/>
          <p:nvPr/>
        </p:nvSpPr>
        <p:spPr>
          <a:xfrm>
            <a:off x="663034" y="9397290"/>
            <a:ext cx="6259878" cy="964613"/>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The objective is the purpose of the study and your research. There may be more than one goal you aim to achieve in this research.</a:t>
            </a:r>
          </a:p>
        </p:txBody>
      </p:sp>
      <p:sp>
        <p:nvSpPr>
          <p:cNvPr id="35" name="TextBox 35"/>
          <p:cNvSpPr txBox="1"/>
          <p:nvPr/>
        </p:nvSpPr>
        <p:spPr>
          <a:xfrm>
            <a:off x="663034" y="8095627"/>
            <a:ext cx="1023174" cy="1030908"/>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02</a:t>
            </a:r>
          </a:p>
        </p:txBody>
      </p:sp>
      <p:sp>
        <p:nvSpPr>
          <p:cNvPr id="36" name="TextBox 36"/>
          <p:cNvSpPr txBox="1"/>
          <p:nvPr/>
        </p:nvSpPr>
        <p:spPr>
          <a:xfrm>
            <a:off x="1771181" y="11183078"/>
            <a:ext cx="5151730" cy="1030908"/>
          </a:xfrm>
          <a:prstGeom prst="rect">
            <a:avLst/>
          </a:prstGeom>
        </p:spPr>
        <p:txBody>
          <a:bodyPr lIns="0" tIns="0" rIns="0" bIns="0" rtlCol="0" anchor="t">
            <a:spAutoFit/>
          </a:bodyPr>
          <a:lstStyle/>
          <a:p>
            <a:pPr algn="l">
              <a:lnSpc>
                <a:spcPts val="8359"/>
              </a:lnSpc>
            </a:pPr>
            <a:r>
              <a:rPr lang="en-US" sz="5971">
                <a:solidFill>
                  <a:srgbClr val="2F72B1"/>
                </a:solidFill>
                <a:latin typeface="Glacial Indifference"/>
                <a:ea typeface="Glacial Indifference"/>
                <a:cs typeface="Glacial Indifference"/>
                <a:sym typeface="Glacial Indifference"/>
              </a:rPr>
              <a:t>Methodology</a:t>
            </a:r>
          </a:p>
        </p:txBody>
      </p:sp>
      <p:sp>
        <p:nvSpPr>
          <p:cNvPr id="37" name="TextBox 37"/>
          <p:cNvSpPr txBox="1"/>
          <p:nvPr/>
        </p:nvSpPr>
        <p:spPr>
          <a:xfrm>
            <a:off x="663034" y="12484742"/>
            <a:ext cx="6259878" cy="1594613"/>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The methodology explains how you conducted your research. Be sure to include any materials or equipment that is needed. Your peers should be able to replicate your results by following your methods. </a:t>
            </a:r>
          </a:p>
        </p:txBody>
      </p:sp>
      <p:sp>
        <p:nvSpPr>
          <p:cNvPr id="38" name="TextBox 38"/>
          <p:cNvSpPr txBox="1"/>
          <p:nvPr/>
        </p:nvSpPr>
        <p:spPr>
          <a:xfrm>
            <a:off x="663034" y="11183078"/>
            <a:ext cx="1023174" cy="1030908"/>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03</a:t>
            </a:r>
          </a:p>
        </p:txBody>
      </p:sp>
      <p:sp>
        <p:nvSpPr>
          <p:cNvPr id="39" name="TextBox 39"/>
          <p:cNvSpPr txBox="1"/>
          <p:nvPr/>
        </p:nvSpPr>
        <p:spPr>
          <a:xfrm>
            <a:off x="8797322" y="4377543"/>
            <a:ext cx="5570196" cy="1030908"/>
          </a:xfrm>
          <a:prstGeom prst="rect">
            <a:avLst/>
          </a:prstGeom>
        </p:spPr>
        <p:txBody>
          <a:bodyPr lIns="0" tIns="0" rIns="0" bIns="0" rtlCol="0" anchor="t">
            <a:spAutoFit/>
          </a:bodyPr>
          <a:lstStyle/>
          <a:p>
            <a:pPr algn="l">
              <a:lnSpc>
                <a:spcPts val="8359"/>
              </a:lnSpc>
            </a:pPr>
            <a:r>
              <a:rPr lang="en-US" sz="5971" dirty="0">
                <a:solidFill>
                  <a:srgbClr val="2F72B1"/>
                </a:solidFill>
                <a:latin typeface="Glacial Indifference"/>
                <a:ea typeface="Glacial Indifference"/>
                <a:cs typeface="Glacial Indifference"/>
                <a:sym typeface="Glacial Indifference"/>
              </a:rPr>
              <a:t>Analysis</a:t>
            </a:r>
          </a:p>
        </p:txBody>
      </p:sp>
      <p:sp>
        <p:nvSpPr>
          <p:cNvPr id="40" name="TextBox 40"/>
          <p:cNvSpPr txBox="1"/>
          <p:nvPr/>
        </p:nvSpPr>
        <p:spPr>
          <a:xfrm>
            <a:off x="7689174" y="5679206"/>
            <a:ext cx="6739466" cy="964613"/>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Use this section to give a visual representation of your research. Use bullet points, graphs, tables, charts, or graphics that support your study. </a:t>
            </a:r>
          </a:p>
        </p:txBody>
      </p:sp>
      <p:sp>
        <p:nvSpPr>
          <p:cNvPr id="41" name="TextBox 41"/>
          <p:cNvSpPr txBox="1"/>
          <p:nvPr/>
        </p:nvSpPr>
        <p:spPr>
          <a:xfrm>
            <a:off x="7689174" y="4377543"/>
            <a:ext cx="1023174" cy="1030908"/>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05</a:t>
            </a:r>
          </a:p>
        </p:txBody>
      </p:sp>
      <p:grpSp>
        <p:nvGrpSpPr>
          <p:cNvPr id="42" name="Group 42"/>
          <p:cNvGrpSpPr/>
          <p:nvPr/>
        </p:nvGrpSpPr>
        <p:grpSpPr>
          <a:xfrm>
            <a:off x="7689174" y="12213987"/>
            <a:ext cx="6739466" cy="2457452"/>
            <a:chOff x="0" y="0"/>
            <a:chExt cx="8985955" cy="3276602"/>
          </a:xfrm>
        </p:grpSpPr>
        <p:sp>
          <p:nvSpPr>
            <p:cNvPr id="43" name="TextBox 43"/>
            <p:cNvSpPr txBox="1"/>
            <p:nvPr/>
          </p:nvSpPr>
          <p:spPr>
            <a:xfrm>
              <a:off x="1477530" y="-120012"/>
              <a:ext cx="7426928" cy="1333269"/>
            </a:xfrm>
            <a:prstGeom prst="rect">
              <a:avLst/>
            </a:prstGeom>
          </p:spPr>
          <p:txBody>
            <a:bodyPr lIns="0" tIns="0" rIns="0" bIns="0" rtlCol="0" anchor="t">
              <a:spAutoFit/>
            </a:bodyPr>
            <a:lstStyle/>
            <a:p>
              <a:pPr algn="l">
                <a:lnSpc>
                  <a:spcPts val="8359"/>
                </a:lnSpc>
              </a:pPr>
              <a:r>
                <a:rPr lang="en-US" sz="5971">
                  <a:solidFill>
                    <a:srgbClr val="2F72B1"/>
                  </a:solidFill>
                  <a:latin typeface="Glacial Indifference"/>
                  <a:ea typeface="Glacial Indifference"/>
                  <a:cs typeface="Glacial Indifference"/>
                  <a:sym typeface="Glacial Indifference"/>
                </a:rPr>
                <a:t>Conclusion</a:t>
              </a:r>
            </a:p>
          </p:txBody>
        </p:sp>
        <p:sp>
          <p:nvSpPr>
            <p:cNvPr id="44" name="TextBox 44"/>
            <p:cNvSpPr txBox="1"/>
            <p:nvPr/>
          </p:nvSpPr>
          <p:spPr>
            <a:xfrm>
              <a:off x="0" y="1567276"/>
              <a:ext cx="8985955" cy="1709326"/>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The conclusion should summarize 2-3 key findings from your research. Highlight the most significant results and explain their importance to the research field. </a:t>
              </a:r>
            </a:p>
          </p:txBody>
        </p:sp>
        <p:sp>
          <p:nvSpPr>
            <p:cNvPr id="45" name="TextBox 45"/>
            <p:cNvSpPr txBox="1"/>
            <p:nvPr/>
          </p:nvSpPr>
          <p:spPr>
            <a:xfrm>
              <a:off x="0" y="-123825"/>
              <a:ext cx="1364232" cy="1333269"/>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06</a:t>
              </a:r>
            </a:p>
          </p:txBody>
        </p:sp>
      </p:grpSp>
      <p:sp>
        <p:nvSpPr>
          <p:cNvPr id="46" name="TextBox 46"/>
          <p:cNvSpPr txBox="1"/>
          <p:nvPr/>
        </p:nvSpPr>
        <p:spPr>
          <a:xfrm>
            <a:off x="1840695" y="14900530"/>
            <a:ext cx="5082217" cy="1030908"/>
          </a:xfrm>
          <a:prstGeom prst="rect">
            <a:avLst/>
          </a:prstGeom>
        </p:spPr>
        <p:txBody>
          <a:bodyPr lIns="0" tIns="0" rIns="0" bIns="0" rtlCol="0" anchor="t">
            <a:spAutoFit/>
          </a:bodyPr>
          <a:lstStyle/>
          <a:p>
            <a:pPr algn="l">
              <a:lnSpc>
                <a:spcPts val="8359"/>
              </a:lnSpc>
            </a:pPr>
            <a:r>
              <a:rPr lang="en-US" sz="5971">
                <a:solidFill>
                  <a:srgbClr val="2F72B1"/>
                </a:solidFill>
                <a:latin typeface="Glacial Indifference"/>
                <a:ea typeface="Glacial Indifference"/>
                <a:cs typeface="Glacial Indifference"/>
                <a:sym typeface="Glacial Indifference"/>
              </a:rPr>
              <a:t>Results</a:t>
            </a:r>
          </a:p>
        </p:txBody>
      </p:sp>
      <p:sp>
        <p:nvSpPr>
          <p:cNvPr id="47" name="TextBox 47"/>
          <p:cNvSpPr txBox="1"/>
          <p:nvPr/>
        </p:nvSpPr>
        <p:spPr>
          <a:xfrm>
            <a:off x="663034" y="16202193"/>
            <a:ext cx="6299645" cy="964613"/>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What are the outcomes of your research? Are you able to support your hypothesis or reject your hypothesis? This section will explain your findings. </a:t>
            </a:r>
          </a:p>
        </p:txBody>
      </p:sp>
      <p:sp>
        <p:nvSpPr>
          <p:cNvPr id="48" name="TextBox 48"/>
          <p:cNvSpPr txBox="1"/>
          <p:nvPr/>
        </p:nvSpPr>
        <p:spPr>
          <a:xfrm>
            <a:off x="663034" y="14900530"/>
            <a:ext cx="1023174" cy="1030908"/>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04</a:t>
            </a:r>
          </a:p>
        </p:txBody>
      </p:sp>
      <p:grpSp>
        <p:nvGrpSpPr>
          <p:cNvPr id="49" name="Group 49"/>
          <p:cNvGrpSpPr/>
          <p:nvPr/>
        </p:nvGrpSpPr>
        <p:grpSpPr>
          <a:xfrm>
            <a:off x="7560000" y="15024355"/>
            <a:ext cx="6739466" cy="2457452"/>
            <a:chOff x="0" y="0"/>
            <a:chExt cx="8985955" cy="3276602"/>
          </a:xfrm>
        </p:grpSpPr>
        <p:sp>
          <p:nvSpPr>
            <p:cNvPr id="50" name="TextBox 50"/>
            <p:cNvSpPr txBox="1"/>
            <p:nvPr/>
          </p:nvSpPr>
          <p:spPr>
            <a:xfrm>
              <a:off x="1477530" y="-120012"/>
              <a:ext cx="7426928" cy="1333269"/>
            </a:xfrm>
            <a:prstGeom prst="rect">
              <a:avLst/>
            </a:prstGeom>
          </p:spPr>
          <p:txBody>
            <a:bodyPr lIns="0" tIns="0" rIns="0" bIns="0" rtlCol="0" anchor="t">
              <a:spAutoFit/>
            </a:bodyPr>
            <a:lstStyle/>
            <a:p>
              <a:pPr algn="l">
                <a:lnSpc>
                  <a:spcPts val="8359"/>
                </a:lnSpc>
              </a:pPr>
              <a:r>
                <a:rPr lang="en-US" sz="5971">
                  <a:solidFill>
                    <a:srgbClr val="2F72B1"/>
                  </a:solidFill>
                  <a:latin typeface="Glacial Indifference"/>
                  <a:ea typeface="Glacial Indifference"/>
                  <a:cs typeface="Glacial Indifference"/>
                  <a:sym typeface="Glacial Indifference"/>
                </a:rPr>
                <a:t>References</a:t>
              </a:r>
            </a:p>
          </p:txBody>
        </p:sp>
        <p:sp>
          <p:nvSpPr>
            <p:cNvPr id="51" name="TextBox 51"/>
            <p:cNvSpPr txBox="1"/>
            <p:nvPr/>
          </p:nvSpPr>
          <p:spPr>
            <a:xfrm>
              <a:off x="0" y="1567276"/>
              <a:ext cx="8985955" cy="1709326"/>
            </a:xfrm>
            <a:prstGeom prst="rect">
              <a:avLst/>
            </a:prstGeom>
          </p:spPr>
          <p:txBody>
            <a:bodyPr lIns="0" tIns="0" rIns="0" bIns="0" rtlCol="0" anchor="t">
              <a:spAutoFit/>
            </a:bodyPr>
            <a:lstStyle/>
            <a:p>
              <a:pPr algn="l">
                <a:lnSpc>
                  <a:spcPts val="2523"/>
                </a:lnSpc>
              </a:pPr>
              <a:r>
                <a:rPr lang="en-US" sz="2294">
                  <a:solidFill>
                    <a:srgbClr val="173A45"/>
                  </a:solidFill>
                  <a:latin typeface="Glacial Indifference"/>
                  <a:ea typeface="Glacial Indifference"/>
                  <a:cs typeface="Glacial Indifference"/>
                  <a:sym typeface="Glacial Indifference"/>
                </a:rPr>
                <a:t>The conclusion should summarize 2-3 key findings from your research. Highlight the most significant results and explain their importance to the research field. </a:t>
              </a:r>
            </a:p>
          </p:txBody>
        </p:sp>
        <p:sp>
          <p:nvSpPr>
            <p:cNvPr id="52" name="TextBox 52"/>
            <p:cNvSpPr txBox="1"/>
            <p:nvPr/>
          </p:nvSpPr>
          <p:spPr>
            <a:xfrm>
              <a:off x="0" y="-123825"/>
              <a:ext cx="1364232" cy="1333269"/>
            </a:xfrm>
            <a:prstGeom prst="rect">
              <a:avLst/>
            </a:prstGeom>
          </p:spPr>
          <p:txBody>
            <a:bodyPr lIns="0" tIns="0" rIns="0" bIns="0" rtlCol="0" anchor="t">
              <a:spAutoFit/>
            </a:bodyPr>
            <a:lstStyle/>
            <a:p>
              <a:pPr algn="l">
                <a:lnSpc>
                  <a:spcPts val="8359"/>
                </a:lnSpc>
              </a:pPr>
              <a:r>
                <a:rPr lang="en-US" sz="5971">
                  <a:solidFill>
                    <a:srgbClr val="439751"/>
                  </a:solidFill>
                  <a:latin typeface="Glacial Indifference"/>
                  <a:ea typeface="Glacial Indifference"/>
                  <a:cs typeface="Glacial Indifference"/>
                  <a:sym typeface="Glacial Indifference"/>
                </a:rPr>
                <a:t>07</a:t>
              </a:r>
            </a:p>
          </p:txBody>
        </p:sp>
      </p:grpSp>
      <p:sp>
        <p:nvSpPr>
          <p:cNvPr id="54" name="TextBox 29">
            <a:extLst>
              <a:ext uri="{FF2B5EF4-FFF2-40B4-BE49-F238E27FC236}">
                <a16:creationId xmlns:a16="http://schemas.microsoft.com/office/drawing/2014/main" id="{AFC6CE39-F805-63D5-1D02-6FB80B4B90F0}"/>
              </a:ext>
            </a:extLst>
          </p:cNvPr>
          <p:cNvSpPr txBox="1"/>
          <p:nvPr/>
        </p:nvSpPr>
        <p:spPr>
          <a:xfrm>
            <a:off x="5441325" y="3360414"/>
            <a:ext cx="4534956" cy="1030908"/>
          </a:xfrm>
          <a:prstGeom prst="rect">
            <a:avLst/>
          </a:prstGeom>
        </p:spPr>
        <p:txBody>
          <a:bodyPr wrap="square" lIns="0" tIns="0" rIns="0" bIns="0" rtlCol="0" anchor="t">
            <a:spAutoFit/>
          </a:bodyPr>
          <a:lstStyle/>
          <a:p>
            <a:pPr algn="l">
              <a:lnSpc>
                <a:spcPts val="8359"/>
              </a:lnSpc>
            </a:pPr>
            <a:r>
              <a:rPr lang="en-US" sz="5971" dirty="0">
                <a:solidFill>
                  <a:srgbClr val="2F72B1"/>
                </a:solidFill>
                <a:latin typeface="Glacial Indifference"/>
                <a:ea typeface="Glacial Indifference"/>
                <a:cs typeface="Glacial Indifference"/>
                <a:sym typeface="Glacial Indifference"/>
              </a:rPr>
              <a:t>Abstract</a:t>
            </a:r>
          </a:p>
        </p:txBody>
      </p:sp>
      <p:sp>
        <p:nvSpPr>
          <p:cNvPr id="56" name="TextBox 55">
            <a:extLst>
              <a:ext uri="{FF2B5EF4-FFF2-40B4-BE49-F238E27FC236}">
                <a16:creationId xmlns:a16="http://schemas.microsoft.com/office/drawing/2014/main" id="{11A967D3-34A4-B1D3-1AA6-9170078A223E}"/>
              </a:ext>
            </a:extLst>
          </p:cNvPr>
          <p:cNvSpPr txBox="1"/>
          <p:nvPr/>
        </p:nvSpPr>
        <p:spPr>
          <a:xfrm>
            <a:off x="3457575" y="10545246"/>
            <a:ext cx="7772400" cy="369332"/>
          </a:xfrm>
          <a:prstGeom prst="rect">
            <a:avLst/>
          </a:prstGeom>
          <a:noFill/>
        </p:spPr>
        <p:txBody>
          <a:bodyPr wrap="square">
            <a:spAutoFit/>
          </a:bodyPr>
          <a:lstStyle/>
          <a:p>
            <a:endParaRPr lang="en-IN" dirty="0"/>
          </a:p>
        </p:txBody>
      </p:sp>
      <p:pic>
        <p:nvPicPr>
          <p:cNvPr id="58" name="Picture 57">
            <a:extLst>
              <a:ext uri="{FF2B5EF4-FFF2-40B4-BE49-F238E27FC236}">
                <a16:creationId xmlns:a16="http://schemas.microsoft.com/office/drawing/2014/main" id="{362E524F-A84A-8A84-FBAC-50316D1A0902}"/>
              </a:ext>
            </a:extLst>
          </p:cNvPr>
          <p:cNvPicPr>
            <a:picLocks noChangeAspect="1"/>
          </p:cNvPicPr>
          <p:nvPr/>
        </p:nvPicPr>
        <p:blipFill>
          <a:blip r:embed="rId4"/>
          <a:stretch>
            <a:fillRect/>
          </a:stretch>
        </p:blipFill>
        <p:spPr>
          <a:xfrm>
            <a:off x="7000" y="19148182"/>
            <a:ext cx="15113000" cy="2235818"/>
          </a:xfrm>
          <a:prstGeom prst="rect">
            <a:avLst/>
          </a:prstGeom>
        </p:spPr>
      </p:pic>
      <p:sp>
        <p:nvSpPr>
          <p:cNvPr id="10" name="TextBox 29">
            <a:extLst>
              <a:ext uri="{FF2B5EF4-FFF2-40B4-BE49-F238E27FC236}">
                <a16:creationId xmlns:a16="http://schemas.microsoft.com/office/drawing/2014/main" id="{8204B3FE-36EE-4658-4CAF-1E6B0EB149AB}"/>
              </a:ext>
            </a:extLst>
          </p:cNvPr>
          <p:cNvSpPr txBox="1"/>
          <p:nvPr/>
        </p:nvSpPr>
        <p:spPr>
          <a:xfrm>
            <a:off x="5329427" y="17831857"/>
            <a:ext cx="4534956" cy="1030908"/>
          </a:xfrm>
          <a:prstGeom prst="rect">
            <a:avLst/>
          </a:prstGeom>
        </p:spPr>
        <p:txBody>
          <a:bodyPr wrap="square" lIns="0" tIns="0" rIns="0" bIns="0" rtlCol="0" anchor="t">
            <a:spAutoFit/>
          </a:bodyPr>
          <a:lstStyle/>
          <a:p>
            <a:pPr algn="l">
              <a:lnSpc>
                <a:spcPts val="8359"/>
              </a:lnSpc>
            </a:pPr>
            <a:r>
              <a:rPr lang="en-US" sz="5971" b="1" dirty="0">
                <a:solidFill>
                  <a:srgbClr val="FF0000"/>
                </a:solidFill>
                <a:latin typeface="Glacial Indifference"/>
                <a:ea typeface="Glacial Indifference"/>
                <a:cs typeface="Glacial Indifference"/>
                <a:sym typeface="Glacial Indifference"/>
              </a:rPr>
              <a:t>Size- 5X3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273</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Glacial Indifference</vt:lpstr>
      <vt:lpstr>Glacial Indifference Bold</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ORC Poster Template 1</dc:title>
  <cp:lastModifiedBy>Debabrata Dansana</cp:lastModifiedBy>
  <cp:revision>3</cp:revision>
  <dcterms:created xsi:type="dcterms:W3CDTF">2006-08-16T00:00:00Z</dcterms:created>
  <dcterms:modified xsi:type="dcterms:W3CDTF">2026-02-03T12:29:21Z</dcterms:modified>
  <dc:identifier>DAGx06nYVUI</dc:identifier>
</cp:coreProperties>
</file>